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2000"/>
  <p:notesSz cx="6858000" cy="9144000"/>
  <p:embeddedFontLst>
    <p:embeddedFont>
      <p:font typeface="Play"/>
      <p:regular r:id="rId35"/>
      <p:bold r:id="rId36"/>
    </p:embeddedFont>
    <p:embeddedFont>
      <p:font typeface="Englebert"/>
      <p:regular r:id="rId37"/>
    </p:embeddedFont>
    <p:embeddedFont>
      <p:font typeface="Century Gothic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2" roundtripDataSignature="AMtx7mj9MX4dHLxA6FclfYTDf4W36Sa8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CE5F3E-76C9-448D-BFB6-67CE06D0F5E6}">
  <a:tblStyle styleId="{76CE5F3E-76C9-448D-BFB6-67CE06D0F5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CenturyGothic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lay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Englebert-regular.fntdata"/><Relationship Id="rId14" Type="http://schemas.openxmlformats.org/officeDocument/2006/relationships/slide" Target="slides/slide9.xml"/><Relationship Id="rId36" Type="http://schemas.openxmlformats.org/officeDocument/2006/relationships/font" Target="fonts/Play-bold.fntdata"/><Relationship Id="rId17" Type="http://schemas.openxmlformats.org/officeDocument/2006/relationships/slide" Target="slides/slide12.xml"/><Relationship Id="rId39" Type="http://schemas.openxmlformats.org/officeDocument/2006/relationships/font" Target="fonts/CenturyGothic-bold.fntdata"/><Relationship Id="rId16" Type="http://schemas.openxmlformats.org/officeDocument/2006/relationships/slide" Target="slides/slide11.xml"/><Relationship Id="rId38" Type="http://schemas.openxmlformats.org/officeDocument/2006/relationships/font" Target="fonts/CenturyGothic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6094d84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c6094d841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24.png"/><Relationship Id="rId5" Type="http://schemas.openxmlformats.org/officeDocument/2006/relationships/image" Target="../media/image10.jp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21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8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jpg"/><Relationship Id="rId4" Type="http://schemas.openxmlformats.org/officeDocument/2006/relationships/image" Target="../media/image18.png"/><Relationship Id="rId11" Type="http://schemas.openxmlformats.org/officeDocument/2006/relationships/image" Target="../media/image46.png"/><Relationship Id="rId10" Type="http://schemas.openxmlformats.org/officeDocument/2006/relationships/image" Target="../media/image33.jpg"/><Relationship Id="rId9" Type="http://schemas.openxmlformats.org/officeDocument/2006/relationships/image" Target="../media/image40.jpg"/><Relationship Id="rId5" Type="http://schemas.openxmlformats.org/officeDocument/2006/relationships/image" Target="../media/image21.png"/><Relationship Id="rId6" Type="http://schemas.openxmlformats.org/officeDocument/2006/relationships/image" Target="../media/image39.png"/><Relationship Id="rId7" Type="http://schemas.openxmlformats.org/officeDocument/2006/relationships/image" Target="../media/image34.png"/><Relationship Id="rId8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jpg"/><Relationship Id="rId4" Type="http://schemas.openxmlformats.org/officeDocument/2006/relationships/image" Target="../media/image18.png"/><Relationship Id="rId10" Type="http://schemas.openxmlformats.org/officeDocument/2006/relationships/image" Target="../media/image44.png"/><Relationship Id="rId9" Type="http://schemas.openxmlformats.org/officeDocument/2006/relationships/image" Target="../media/image38.png"/><Relationship Id="rId5" Type="http://schemas.openxmlformats.org/officeDocument/2006/relationships/image" Target="../media/image21.png"/><Relationship Id="rId6" Type="http://schemas.openxmlformats.org/officeDocument/2006/relationships/image" Target="../media/image46.png"/><Relationship Id="rId7" Type="http://schemas.openxmlformats.org/officeDocument/2006/relationships/image" Target="../media/image36.png"/><Relationship Id="rId8" Type="http://schemas.openxmlformats.org/officeDocument/2006/relationships/image" Target="../media/image3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46.png"/><Relationship Id="rId6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46.png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21.png"/><Relationship Id="rId5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1939" l="1242" r="1303" t="18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36485" l="0" r="0" t="30302"/>
          <a:stretch/>
        </p:blipFill>
        <p:spPr>
          <a:xfrm>
            <a:off x="-1639076" y="2286097"/>
            <a:ext cx="15259703" cy="827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"/>
          <p:cNvGrpSpPr/>
          <p:nvPr/>
        </p:nvGrpSpPr>
        <p:grpSpPr>
          <a:xfrm>
            <a:off x="3255484" y="643622"/>
            <a:ext cx="4677861" cy="2785428"/>
            <a:chOff x="3513666" y="277090"/>
            <a:chExt cx="4677861" cy="2785428"/>
          </a:xfrm>
        </p:grpSpPr>
        <p:grpSp>
          <p:nvGrpSpPr>
            <p:cNvPr id="87" name="Google Shape;87;p1"/>
            <p:cNvGrpSpPr/>
            <p:nvPr/>
          </p:nvGrpSpPr>
          <p:grpSpPr>
            <a:xfrm>
              <a:off x="3513666" y="277090"/>
              <a:ext cx="4677861" cy="2785428"/>
              <a:chOff x="4114800" y="277090"/>
              <a:chExt cx="4677861" cy="2785428"/>
            </a:xfrm>
          </p:grpSpPr>
          <p:sp>
            <p:nvSpPr>
              <p:cNvPr id="88" name="Google Shape;88;p1"/>
              <p:cNvSpPr txBox="1"/>
              <p:nvPr/>
            </p:nvSpPr>
            <p:spPr>
              <a:xfrm>
                <a:off x="4114800" y="277090"/>
                <a:ext cx="4092900" cy="186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s-ES" sz="11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Campo</a:t>
                </a:r>
                <a:endParaRPr/>
              </a:p>
            </p:txBody>
          </p:sp>
          <p:sp>
            <p:nvSpPr>
              <p:cNvPr id="89" name="Google Shape;89;p1"/>
              <p:cNvSpPr/>
              <p:nvPr/>
            </p:nvSpPr>
            <p:spPr>
              <a:xfrm>
                <a:off x="4334139" y="1615918"/>
                <a:ext cx="3523800" cy="144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s-ES" sz="8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Bosco</a:t>
                </a:r>
                <a:endParaRPr b="0" i="0" sz="8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"/>
              <p:cNvSpPr txBox="1"/>
              <p:nvPr/>
            </p:nvSpPr>
            <p:spPr>
              <a:xfrm>
                <a:off x="7857861" y="430978"/>
                <a:ext cx="838800" cy="144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s-ES" sz="8800" u="none" cap="none" strike="noStrike">
                    <a:solidFill>
                      <a:schemeClr val="lt1"/>
                    </a:solidFill>
                    <a:latin typeface="Play"/>
                    <a:ea typeface="Play"/>
                    <a:cs typeface="Play"/>
                    <a:sym typeface="Play"/>
                  </a:rPr>
                  <a:t>2</a:t>
                </a:r>
                <a:endParaRPr sz="88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91" name="Google Shape;91;p1"/>
              <p:cNvSpPr txBox="1"/>
              <p:nvPr/>
            </p:nvSpPr>
            <p:spPr>
              <a:xfrm>
                <a:off x="7857861" y="1546084"/>
                <a:ext cx="934800" cy="144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8800">
                    <a:solidFill>
                      <a:schemeClr val="lt1"/>
                    </a:solidFill>
                    <a:latin typeface="Play"/>
                    <a:ea typeface="Play"/>
                    <a:cs typeface="Play"/>
                    <a:sym typeface="Play"/>
                  </a:rPr>
                  <a:t>4</a:t>
                </a:r>
                <a:endParaRPr sz="88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</p:grpSp>
        <p:sp>
          <p:nvSpPr>
            <p:cNvPr id="92" name="Google Shape;92;p1"/>
            <p:cNvSpPr txBox="1"/>
            <p:nvPr/>
          </p:nvSpPr>
          <p:spPr>
            <a:xfrm>
              <a:off x="5080001" y="2658527"/>
              <a:ext cx="3015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2000">
                  <a:solidFill>
                    <a:schemeClr val="lt1"/>
                  </a:solidFill>
                  <a:latin typeface="Englebert"/>
                  <a:ea typeface="Englebert"/>
                  <a:cs typeface="Englebert"/>
                  <a:sym typeface="Englebert"/>
                </a:rPr>
                <a:t>50 años de un sueño</a:t>
              </a:r>
              <a:endParaRPr/>
            </a:p>
          </p:txBody>
        </p:sp>
      </p:grpSp>
      <p:grpSp>
        <p:nvGrpSpPr>
          <p:cNvPr id="93" name="Google Shape;93;p1"/>
          <p:cNvGrpSpPr/>
          <p:nvPr/>
        </p:nvGrpSpPr>
        <p:grpSpPr>
          <a:xfrm>
            <a:off x="947605" y="725533"/>
            <a:ext cx="2141672" cy="2082800"/>
            <a:chOff x="1200283" y="1657878"/>
            <a:chExt cx="1771122" cy="1771122"/>
          </a:xfrm>
        </p:grpSpPr>
        <p:sp>
          <p:nvSpPr>
            <p:cNvPr id="94" name="Google Shape;94;p1"/>
            <p:cNvSpPr/>
            <p:nvPr/>
          </p:nvSpPr>
          <p:spPr>
            <a:xfrm>
              <a:off x="1337733" y="2974193"/>
              <a:ext cx="1532467" cy="319334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5" name="Google Shape;95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00283" y="1657878"/>
              <a:ext cx="1771122" cy="17711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" name="Google Shape;96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09629" y="395191"/>
            <a:ext cx="2355850" cy="2378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"/>
          <p:cNvGrpSpPr/>
          <p:nvPr/>
        </p:nvGrpSpPr>
        <p:grpSpPr>
          <a:xfrm>
            <a:off x="6688673" y="3472725"/>
            <a:ext cx="969637" cy="487513"/>
            <a:chOff x="4614334" y="3811251"/>
            <a:chExt cx="1953958" cy="975026"/>
          </a:xfrm>
        </p:grpSpPr>
        <p:pic>
          <p:nvPicPr>
            <p:cNvPr descr="https://lh7-us.googleusercontent.com/h6CFsqv37NEUukZtw8-ECLCU2bAnJ0P-XyC3Rfqd5zd4PK9GOKcf_IOfQV1wUC2htQB7-VQC0YV6C1MRtz2pZrU8UdExrXXpwNkegDlyan4D6HZqCpDaSEuXqWat1dRapaZsXCECx_m8ygmbWCfz6A=s2048" id="98" name="Google Shape;98;p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14334" y="3838009"/>
              <a:ext cx="948268" cy="9482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621492" y="3811251"/>
              <a:ext cx="946800" cy="9445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9"/>
          <p:cNvPicPr preferRelativeResize="0"/>
          <p:nvPr/>
        </p:nvPicPr>
        <p:blipFill rotWithShape="1">
          <a:blip r:embed="rId3">
            <a:alphaModFix/>
          </a:blip>
          <a:srcRect b="1939" l="1242" r="1303" t="18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9"/>
          <p:cNvSpPr txBox="1"/>
          <p:nvPr/>
        </p:nvSpPr>
        <p:spPr>
          <a:xfrm>
            <a:off x="127468" y="308052"/>
            <a:ext cx="959011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Presentación logo</a:t>
            </a:r>
            <a:endParaRPr sz="6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85" name="Google Shape;185;p9"/>
          <p:cNvPicPr preferRelativeResize="0"/>
          <p:nvPr/>
        </p:nvPicPr>
        <p:blipFill rotWithShape="1">
          <a:blip r:embed="rId4">
            <a:alphaModFix/>
          </a:blip>
          <a:srcRect b="0" l="40121" r="3500" t="0"/>
          <a:stretch/>
        </p:blipFill>
        <p:spPr>
          <a:xfrm>
            <a:off x="9867206" y="116378"/>
            <a:ext cx="21031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9"/>
          <p:cNvSpPr txBox="1"/>
          <p:nvPr/>
        </p:nvSpPr>
        <p:spPr>
          <a:xfrm>
            <a:off x="7535862" y="1246149"/>
            <a:ext cx="12333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Felipe Valdés</a:t>
            </a:r>
            <a:endParaRPr b="1"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87" name="Google Shape;187;p9"/>
          <p:cNvPicPr preferRelativeResize="0"/>
          <p:nvPr/>
        </p:nvPicPr>
        <p:blipFill rotWithShape="1">
          <a:blip r:embed="rId5">
            <a:alphaModFix/>
          </a:blip>
          <a:srcRect b="18547" l="21663" r="13913" t="21306"/>
          <a:stretch/>
        </p:blipFill>
        <p:spPr>
          <a:xfrm>
            <a:off x="709353" y="1745672"/>
            <a:ext cx="8880242" cy="466344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0"/>
          <p:cNvPicPr preferRelativeResize="0"/>
          <p:nvPr/>
        </p:nvPicPr>
        <p:blipFill rotWithShape="1">
          <a:blip r:embed="rId3">
            <a:alphaModFix/>
          </a:blip>
          <a:srcRect b="1939" l="1242" r="1303" t="18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 txBox="1"/>
          <p:nvPr/>
        </p:nvSpPr>
        <p:spPr>
          <a:xfrm>
            <a:off x="127468" y="308052"/>
            <a:ext cx="959011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Presentación logo</a:t>
            </a:r>
            <a:endParaRPr sz="6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94" name="Google Shape;194;p10"/>
          <p:cNvPicPr preferRelativeResize="0"/>
          <p:nvPr/>
        </p:nvPicPr>
        <p:blipFill rotWithShape="1">
          <a:blip r:embed="rId4">
            <a:alphaModFix/>
          </a:blip>
          <a:srcRect b="0" l="40121" r="3500" t="0"/>
          <a:stretch/>
        </p:blipFill>
        <p:spPr>
          <a:xfrm>
            <a:off x="9867206" y="116378"/>
            <a:ext cx="21031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0"/>
          <p:cNvSpPr txBox="1"/>
          <p:nvPr/>
        </p:nvSpPr>
        <p:spPr>
          <a:xfrm>
            <a:off x="7535862" y="1246149"/>
            <a:ext cx="12333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Felipe Valdés</a:t>
            </a:r>
            <a:endParaRPr b="1"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96" name="Google Shape;196;p10"/>
          <p:cNvPicPr preferRelativeResize="0"/>
          <p:nvPr/>
        </p:nvPicPr>
        <p:blipFill rotWithShape="1">
          <a:blip r:embed="rId5">
            <a:alphaModFix/>
          </a:blip>
          <a:srcRect b="9299" l="18625" r="3605" t="13510"/>
          <a:stretch/>
        </p:blipFill>
        <p:spPr>
          <a:xfrm>
            <a:off x="672320" y="1715233"/>
            <a:ext cx="8746000" cy="488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1"/>
          <p:cNvPicPr preferRelativeResize="0"/>
          <p:nvPr/>
        </p:nvPicPr>
        <p:blipFill rotWithShape="1">
          <a:blip r:embed="rId3">
            <a:alphaModFix/>
          </a:blip>
          <a:srcRect b="1939" l="1242" r="1303" t="18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1"/>
          <p:cNvSpPr txBox="1"/>
          <p:nvPr/>
        </p:nvSpPr>
        <p:spPr>
          <a:xfrm>
            <a:off x="127468" y="308052"/>
            <a:ext cx="959011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Presentación logo</a:t>
            </a:r>
            <a:endParaRPr sz="6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03" name="Google Shape;203;p11"/>
          <p:cNvPicPr preferRelativeResize="0"/>
          <p:nvPr/>
        </p:nvPicPr>
        <p:blipFill rotWithShape="1">
          <a:blip r:embed="rId4">
            <a:alphaModFix/>
          </a:blip>
          <a:srcRect b="0" l="40121" r="3500" t="0"/>
          <a:stretch/>
        </p:blipFill>
        <p:spPr>
          <a:xfrm>
            <a:off x="9867206" y="116378"/>
            <a:ext cx="21031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1"/>
          <p:cNvSpPr txBox="1"/>
          <p:nvPr/>
        </p:nvSpPr>
        <p:spPr>
          <a:xfrm>
            <a:off x="7535862" y="1246149"/>
            <a:ext cx="12333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Felipe Valdés</a:t>
            </a:r>
            <a:endParaRPr b="1"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05" name="Google Shape;205;p11"/>
          <p:cNvPicPr preferRelativeResize="0"/>
          <p:nvPr/>
        </p:nvPicPr>
        <p:blipFill rotWithShape="1">
          <a:blip r:embed="rId5">
            <a:alphaModFix/>
          </a:blip>
          <a:srcRect b="9624" l="18565" r="3656" t="13075"/>
          <a:stretch/>
        </p:blipFill>
        <p:spPr>
          <a:xfrm>
            <a:off x="781395" y="1737361"/>
            <a:ext cx="8686801" cy="4856314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2"/>
          <p:cNvPicPr preferRelativeResize="0"/>
          <p:nvPr/>
        </p:nvPicPr>
        <p:blipFill rotWithShape="1">
          <a:blip r:embed="rId3">
            <a:alphaModFix/>
          </a:blip>
          <a:srcRect b="1939" l="1242" r="1303" t="18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2"/>
          <p:cNvSpPr txBox="1"/>
          <p:nvPr/>
        </p:nvSpPr>
        <p:spPr>
          <a:xfrm>
            <a:off x="127468" y="308052"/>
            <a:ext cx="959011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Presentación logo</a:t>
            </a:r>
            <a:endParaRPr sz="6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12" name="Google Shape;212;p12"/>
          <p:cNvPicPr preferRelativeResize="0"/>
          <p:nvPr/>
        </p:nvPicPr>
        <p:blipFill rotWithShape="1">
          <a:blip r:embed="rId4">
            <a:alphaModFix/>
          </a:blip>
          <a:srcRect b="0" l="40121" r="3500" t="0"/>
          <a:stretch/>
        </p:blipFill>
        <p:spPr>
          <a:xfrm>
            <a:off x="9867206" y="116378"/>
            <a:ext cx="21031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2"/>
          <p:cNvSpPr txBox="1"/>
          <p:nvPr/>
        </p:nvSpPr>
        <p:spPr>
          <a:xfrm>
            <a:off x="7535862" y="1246149"/>
            <a:ext cx="12333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Felipe Valdés</a:t>
            </a:r>
            <a:endParaRPr b="1"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14" name="Google Shape;214;p12"/>
          <p:cNvPicPr preferRelativeResize="0"/>
          <p:nvPr/>
        </p:nvPicPr>
        <p:blipFill rotWithShape="1">
          <a:blip r:embed="rId5">
            <a:alphaModFix/>
          </a:blip>
          <a:srcRect b="9497" l="18879" r="3717" t="13084"/>
          <a:stretch/>
        </p:blipFill>
        <p:spPr>
          <a:xfrm>
            <a:off x="625218" y="1541562"/>
            <a:ext cx="4297305" cy="241764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15" name="Google Shape;215;p12"/>
          <p:cNvPicPr preferRelativeResize="0"/>
          <p:nvPr/>
        </p:nvPicPr>
        <p:blipFill rotWithShape="1">
          <a:blip r:embed="rId6">
            <a:alphaModFix/>
          </a:blip>
          <a:srcRect b="9079" l="18703" r="3949" t="13140"/>
          <a:stretch/>
        </p:blipFill>
        <p:spPr>
          <a:xfrm>
            <a:off x="5123411" y="3959211"/>
            <a:ext cx="4522122" cy="255796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3"/>
          <p:cNvPicPr preferRelativeResize="0"/>
          <p:nvPr/>
        </p:nvPicPr>
        <p:blipFill rotWithShape="1">
          <a:blip r:embed="rId3">
            <a:alphaModFix/>
          </a:blip>
          <a:srcRect b="1939" l="1242" r="1303" t="18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3"/>
          <p:cNvSpPr txBox="1"/>
          <p:nvPr/>
        </p:nvSpPr>
        <p:spPr>
          <a:xfrm>
            <a:off x="127468" y="308052"/>
            <a:ext cx="959011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Presentación logo</a:t>
            </a:r>
            <a:endParaRPr sz="6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22" name="Google Shape;222;p13"/>
          <p:cNvPicPr preferRelativeResize="0"/>
          <p:nvPr/>
        </p:nvPicPr>
        <p:blipFill rotWithShape="1">
          <a:blip r:embed="rId4">
            <a:alphaModFix/>
          </a:blip>
          <a:srcRect b="0" l="40121" r="3500" t="0"/>
          <a:stretch/>
        </p:blipFill>
        <p:spPr>
          <a:xfrm>
            <a:off x="9867206" y="116378"/>
            <a:ext cx="21031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3"/>
          <p:cNvSpPr txBox="1"/>
          <p:nvPr/>
        </p:nvSpPr>
        <p:spPr>
          <a:xfrm>
            <a:off x="7535862" y="1246149"/>
            <a:ext cx="12333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Felipe Valdés</a:t>
            </a:r>
            <a:endParaRPr b="1"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24" name="Google Shape;224;p13"/>
          <p:cNvPicPr preferRelativeResize="0"/>
          <p:nvPr/>
        </p:nvPicPr>
        <p:blipFill rotWithShape="1">
          <a:blip r:embed="rId5">
            <a:alphaModFix/>
          </a:blip>
          <a:srcRect b="8602" l="18425" r="4985" t="13255"/>
          <a:stretch/>
        </p:blipFill>
        <p:spPr>
          <a:xfrm>
            <a:off x="689955" y="1467306"/>
            <a:ext cx="4116395" cy="236239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25" name="Google Shape;225;p13"/>
          <p:cNvPicPr preferRelativeResize="0"/>
          <p:nvPr/>
        </p:nvPicPr>
        <p:blipFill rotWithShape="1">
          <a:blip r:embed="rId6">
            <a:alphaModFix/>
          </a:blip>
          <a:srcRect b="8975" l="18341" r="3278" t="12716"/>
          <a:stretch/>
        </p:blipFill>
        <p:spPr>
          <a:xfrm>
            <a:off x="5214230" y="3829703"/>
            <a:ext cx="4341172" cy="243974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26" name="Google Shape;226;p13"/>
          <p:cNvPicPr preferRelativeResize="0"/>
          <p:nvPr/>
        </p:nvPicPr>
        <p:blipFill rotWithShape="1">
          <a:blip r:embed="rId7">
            <a:alphaModFix/>
          </a:blip>
          <a:srcRect b="8816" l="18620" r="3654" t="12826"/>
          <a:stretch/>
        </p:blipFill>
        <p:spPr>
          <a:xfrm>
            <a:off x="490478" y="4236149"/>
            <a:ext cx="4056121" cy="230011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27" name="Google Shape;227;p13"/>
          <p:cNvPicPr preferRelativeResize="0"/>
          <p:nvPr/>
        </p:nvPicPr>
        <p:blipFill rotWithShape="1">
          <a:blip r:embed="rId8">
            <a:alphaModFix/>
          </a:blip>
          <a:srcRect b="9247" l="18478" r="3810" t="13076"/>
          <a:stretch/>
        </p:blipFill>
        <p:spPr>
          <a:xfrm>
            <a:off x="5425956" y="1637766"/>
            <a:ext cx="3540244" cy="199052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EB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4"/>
          <p:cNvSpPr txBox="1"/>
          <p:nvPr/>
        </p:nvSpPr>
        <p:spPr>
          <a:xfrm>
            <a:off x="2601890" y="212906"/>
            <a:ext cx="959011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Presentación Himno</a:t>
            </a:r>
            <a:endParaRPr sz="60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34" name="Google Shape;234;p14"/>
          <p:cNvSpPr txBox="1"/>
          <p:nvPr/>
        </p:nvSpPr>
        <p:spPr>
          <a:xfrm>
            <a:off x="10279062" y="1228569"/>
            <a:ext cx="12333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Felipe Valdés</a:t>
            </a:r>
            <a:endParaRPr b="1" sz="18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35" name="Google Shape;235;p14"/>
          <p:cNvPicPr preferRelativeResize="0"/>
          <p:nvPr/>
        </p:nvPicPr>
        <p:blipFill rotWithShape="1">
          <a:blip r:embed="rId3">
            <a:alphaModFix/>
          </a:blip>
          <a:srcRect b="35217" l="62349" r="6789" t="44441"/>
          <a:stretch/>
        </p:blipFill>
        <p:spPr>
          <a:xfrm rot="-5400000">
            <a:off x="-1599248" y="2353734"/>
            <a:ext cx="5800386" cy="215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15"/>
          <p:cNvPicPr preferRelativeResize="0"/>
          <p:nvPr/>
        </p:nvPicPr>
        <p:blipFill rotWithShape="1">
          <a:blip r:embed="rId3">
            <a:alphaModFix/>
          </a:blip>
          <a:srcRect b="9106" l="9966" r="9105" t="9965"/>
          <a:stretch/>
        </p:blipFill>
        <p:spPr>
          <a:xfrm>
            <a:off x="4283187" y="1661907"/>
            <a:ext cx="5031099" cy="5031098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" name="Google Shape;242;p15"/>
          <p:cNvSpPr txBox="1"/>
          <p:nvPr/>
        </p:nvSpPr>
        <p:spPr>
          <a:xfrm>
            <a:off x="2271690" y="56480"/>
            <a:ext cx="959011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Organigrama</a:t>
            </a:r>
            <a:endParaRPr sz="60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8928305" y="867111"/>
            <a:ext cx="29334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Freddy Araya/Juan Pablo Orchard</a:t>
            </a:r>
            <a:endParaRPr b="1" sz="18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44" name="Google Shape;244;p15"/>
          <p:cNvPicPr preferRelativeResize="0"/>
          <p:nvPr/>
        </p:nvPicPr>
        <p:blipFill rotWithShape="1">
          <a:blip r:embed="rId4">
            <a:alphaModFix/>
          </a:blip>
          <a:srcRect b="21553" l="66761" r="11827" t="29735"/>
          <a:stretch/>
        </p:blipFill>
        <p:spPr>
          <a:xfrm>
            <a:off x="99628" y="1884742"/>
            <a:ext cx="1599707" cy="204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5"/>
          <p:cNvPicPr preferRelativeResize="0"/>
          <p:nvPr/>
        </p:nvPicPr>
        <p:blipFill rotWithShape="1">
          <a:blip r:embed="rId5">
            <a:alphaModFix/>
          </a:blip>
          <a:srcRect b="0" l="0" r="67678" t="0"/>
          <a:stretch/>
        </p:blipFill>
        <p:spPr>
          <a:xfrm rot="10800000">
            <a:off x="357323" y="0"/>
            <a:ext cx="12057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5"/>
          <p:cNvSpPr txBox="1"/>
          <p:nvPr/>
        </p:nvSpPr>
        <p:spPr>
          <a:xfrm>
            <a:off x="5958137" y="3761957"/>
            <a:ext cx="168119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90268E"/>
                </a:solidFill>
                <a:latin typeface="Play"/>
                <a:ea typeface="Play"/>
                <a:cs typeface="Play"/>
                <a:sym typeface="Play"/>
              </a:rPr>
              <a:t>Coordinación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90268E"/>
                </a:solidFill>
                <a:latin typeface="Play"/>
                <a:ea typeface="Play"/>
                <a:cs typeface="Play"/>
                <a:sym typeface="Play"/>
              </a:rPr>
              <a:t>General </a:t>
            </a:r>
            <a:endParaRPr b="1" sz="2400">
              <a:solidFill>
                <a:srgbClr val="90268E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lh7-us.googleusercontent.com/5rpS3DXAa_vyez6M-tal7BRV7V5iOfg4HJpH513XXsN8_44kSqMfoOhYuewXZLcTzAmrxV7olw1QtqFaxUihxqUTrhv_pn7zQWI_feueB1WstStwuowKUv9LQrTW9nH1Ba9O_XZHke9q4dpgaUFTuA=s2048" id="248" name="Google Shape;248;p15"/>
          <p:cNvPicPr preferRelativeResize="0"/>
          <p:nvPr/>
        </p:nvPicPr>
        <p:blipFill rotWithShape="1">
          <a:blip r:embed="rId6">
            <a:alphaModFix/>
          </a:blip>
          <a:srcRect b="8106" l="6556" r="75019" t="62538"/>
          <a:stretch/>
        </p:blipFill>
        <p:spPr>
          <a:xfrm>
            <a:off x="4667259" y="3153867"/>
            <a:ext cx="1083871" cy="97157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9" name="Google Shape;249;p15"/>
          <p:cNvPicPr preferRelativeResize="0"/>
          <p:nvPr/>
        </p:nvPicPr>
        <p:blipFill rotWithShape="1">
          <a:blip r:embed="rId7">
            <a:alphaModFix/>
          </a:blip>
          <a:srcRect b="46628" l="13183" r="59483" t="12179"/>
          <a:stretch/>
        </p:blipFill>
        <p:spPr>
          <a:xfrm>
            <a:off x="7262977" y="4947079"/>
            <a:ext cx="1013010" cy="1017129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https://lh7-us.googleusercontent.com/5rpS3DXAa_vyez6M-tal7BRV7V5iOfg4HJpH513XXsN8_44kSqMfoOhYuewXZLcTzAmrxV7olw1QtqFaxUihxqUTrhv_pn7zQWI_feueB1WstStwuowKUv9LQrTW9nH1Ba9O_XZHke9q4dpgaUFTuA=s2048" id="250" name="Google Shape;250;p15"/>
          <p:cNvPicPr preferRelativeResize="0"/>
          <p:nvPr/>
        </p:nvPicPr>
        <p:blipFill rotWithShape="1">
          <a:blip r:embed="rId8">
            <a:alphaModFix/>
          </a:blip>
          <a:srcRect b="56111" l="26914" r="53373" t="13750"/>
          <a:stretch/>
        </p:blipFill>
        <p:spPr>
          <a:xfrm>
            <a:off x="6229056" y="2030179"/>
            <a:ext cx="1208844" cy="103977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1" name="Google Shape;251;p15"/>
          <p:cNvPicPr preferRelativeResize="0"/>
          <p:nvPr/>
        </p:nvPicPr>
        <p:blipFill rotWithShape="1">
          <a:blip r:embed="rId9">
            <a:alphaModFix/>
          </a:blip>
          <a:srcRect b="8024" l="0" r="17900" t="30864"/>
          <a:stretch/>
        </p:blipFill>
        <p:spPr>
          <a:xfrm>
            <a:off x="5301612" y="4988852"/>
            <a:ext cx="982744" cy="97535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2" name="Google Shape;252;p15"/>
          <p:cNvPicPr preferRelativeResize="0"/>
          <p:nvPr/>
        </p:nvPicPr>
        <p:blipFill rotWithShape="1">
          <a:blip r:embed="rId10">
            <a:alphaModFix/>
          </a:blip>
          <a:srcRect b="24595" l="0" r="0" t="5382"/>
          <a:stretch/>
        </p:blipFill>
        <p:spPr>
          <a:xfrm>
            <a:off x="7846341" y="3184720"/>
            <a:ext cx="1063268" cy="108316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3" name="Google Shape;253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359666" y="-3695700"/>
            <a:ext cx="4229099" cy="42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5"/>
          <p:cNvSpPr txBox="1"/>
          <p:nvPr/>
        </p:nvSpPr>
        <p:spPr>
          <a:xfrm>
            <a:off x="5246626" y="706575"/>
            <a:ext cx="2451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P. David Rivera Montoya, SDB</a:t>
            </a:r>
            <a:endParaRPr b="1" sz="16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Delegado Pastoral Juvenil</a:t>
            </a:r>
            <a:endParaRPr sz="10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Congregación Salesiana</a:t>
            </a:r>
            <a:endParaRPr sz="10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Inspectoría San Gabriel Arcángel - Chile</a:t>
            </a:r>
            <a:endParaRPr sz="10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55" name="Google Shape;255;p15"/>
          <p:cNvSpPr/>
          <p:nvPr/>
        </p:nvSpPr>
        <p:spPr>
          <a:xfrm>
            <a:off x="9116616" y="3320297"/>
            <a:ext cx="2685781" cy="88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Sor Karen Vivanco Cerda, FMA</a:t>
            </a:r>
            <a:endParaRPr sz="1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Coordinadora Ámbito Pastoral Juvenil </a:t>
            </a:r>
            <a:endParaRPr sz="10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Instituto Hijas de María Auxiliadora</a:t>
            </a:r>
            <a:endParaRPr sz="10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Inspectoría San Gabriel Arcángel - Chile</a:t>
            </a:r>
            <a:endParaRPr sz="10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5"/>
          <p:cNvSpPr/>
          <p:nvPr/>
        </p:nvSpPr>
        <p:spPr>
          <a:xfrm>
            <a:off x="8777949" y="5322915"/>
            <a:ext cx="2685781" cy="837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P. Marcelo Rojas, SDB</a:t>
            </a:r>
            <a:endParaRPr sz="1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Asesor Religioso MJS/ SDB</a:t>
            </a:r>
            <a:endParaRPr sz="10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Pastoral Juvenil  Congregación Salesiana</a:t>
            </a:r>
            <a:endParaRPr sz="10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Inspectoría San Gabriel Arcángel - Chile</a:t>
            </a:r>
            <a:endParaRPr sz="10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57" name="Google Shape;257;p15"/>
          <p:cNvSpPr/>
          <p:nvPr/>
        </p:nvSpPr>
        <p:spPr>
          <a:xfrm>
            <a:off x="2225610" y="5480803"/>
            <a:ext cx="2685781" cy="1060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Sor Alejandra Toro, FMA</a:t>
            </a:r>
            <a:endParaRPr sz="1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Responsable Área MJS /FMA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Ámbito Pastoral Juvenil </a:t>
            </a:r>
            <a:endParaRPr sz="10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Instituto Hijas de María Auxiliadora</a:t>
            </a:r>
            <a:endParaRPr sz="10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Inspectoría San Gabriel Arcángel - Chile</a:t>
            </a:r>
            <a:endParaRPr sz="10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5"/>
          <p:cNvSpPr/>
          <p:nvPr/>
        </p:nvSpPr>
        <p:spPr>
          <a:xfrm>
            <a:off x="1959275" y="3207598"/>
            <a:ext cx="2685781" cy="837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Manuel Venegas</a:t>
            </a:r>
            <a:endParaRPr sz="1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Asesor Laico MJS/ SDB</a:t>
            </a:r>
            <a:endParaRPr sz="10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Pastoral Juvenil  Congregación Salesiana</a:t>
            </a:r>
            <a:endParaRPr sz="10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Inspectoría San Gabriel Arcángel - Chile</a:t>
            </a:r>
            <a:endParaRPr sz="10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16"/>
          <p:cNvPicPr preferRelativeResize="0"/>
          <p:nvPr/>
        </p:nvPicPr>
        <p:blipFill rotWithShape="1">
          <a:blip r:embed="rId3">
            <a:alphaModFix/>
          </a:blip>
          <a:srcRect b="10493" l="10617" r="10864" t="10741"/>
          <a:stretch/>
        </p:blipFill>
        <p:spPr>
          <a:xfrm>
            <a:off x="4264135" y="1772862"/>
            <a:ext cx="5069198" cy="5085138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5" name="Google Shape;265;p16"/>
          <p:cNvSpPr txBox="1"/>
          <p:nvPr/>
        </p:nvSpPr>
        <p:spPr>
          <a:xfrm>
            <a:off x="2271690" y="56480"/>
            <a:ext cx="959011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Organigrama</a:t>
            </a:r>
            <a:endParaRPr sz="60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8928305" y="867111"/>
            <a:ext cx="29334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Freddy Araya/Juan Pablo Orchard</a:t>
            </a:r>
            <a:endParaRPr b="1" sz="18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67" name="Google Shape;267;p16"/>
          <p:cNvPicPr preferRelativeResize="0"/>
          <p:nvPr/>
        </p:nvPicPr>
        <p:blipFill rotWithShape="1">
          <a:blip r:embed="rId4">
            <a:alphaModFix/>
          </a:blip>
          <a:srcRect b="21553" l="66761" r="11827" t="29735"/>
          <a:stretch/>
        </p:blipFill>
        <p:spPr>
          <a:xfrm>
            <a:off x="99628" y="1884742"/>
            <a:ext cx="1599707" cy="204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6"/>
          <p:cNvPicPr preferRelativeResize="0"/>
          <p:nvPr/>
        </p:nvPicPr>
        <p:blipFill rotWithShape="1">
          <a:blip r:embed="rId5">
            <a:alphaModFix/>
          </a:blip>
          <a:srcRect b="0" l="0" r="67678" t="0"/>
          <a:stretch/>
        </p:blipFill>
        <p:spPr>
          <a:xfrm rot="10800000">
            <a:off x="357323" y="0"/>
            <a:ext cx="12057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6"/>
          <p:cNvSpPr txBox="1"/>
          <p:nvPr/>
        </p:nvSpPr>
        <p:spPr>
          <a:xfrm>
            <a:off x="6004132" y="3899932"/>
            <a:ext cx="168119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90268E"/>
                </a:solidFill>
                <a:latin typeface="Play"/>
                <a:ea typeface="Play"/>
                <a:cs typeface="Play"/>
                <a:sym typeface="Play"/>
              </a:rPr>
              <a:t>Coordinación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90268E"/>
                </a:solidFill>
                <a:latin typeface="Play"/>
                <a:ea typeface="Play"/>
                <a:cs typeface="Play"/>
                <a:sym typeface="Play"/>
              </a:rPr>
              <a:t>General </a:t>
            </a:r>
            <a:endParaRPr b="1" sz="2400">
              <a:solidFill>
                <a:srgbClr val="90268E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70" name="Google Shape;270;p16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359666" y="-3695700"/>
            <a:ext cx="4229099" cy="42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6"/>
          <p:cNvSpPr txBox="1"/>
          <p:nvPr/>
        </p:nvSpPr>
        <p:spPr>
          <a:xfrm>
            <a:off x="5573276" y="1003525"/>
            <a:ext cx="245091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Freddy Araya</a:t>
            </a:r>
            <a:endParaRPr b="1" sz="16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Coordinadora Ejecutivo Pastoral Juvenil</a:t>
            </a:r>
            <a:endParaRPr sz="10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Congregación Salesiana</a:t>
            </a:r>
            <a:endParaRPr sz="10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Inspectoría San Gabriel Arcángel - Chile</a:t>
            </a:r>
            <a:endParaRPr sz="10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73" name="Google Shape;273;p16"/>
          <p:cNvSpPr/>
          <p:nvPr/>
        </p:nvSpPr>
        <p:spPr>
          <a:xfrm>
            <a:off x="9116616" y="3320297"/>
            <a:ext cx="2685781" cy="88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Juan Pablo Orchard D.</a:t>
            </a:r>
            <a:endParaRPr sz="1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Secretario Ejecutivo Ámbito Pastoral Juvenil </a:t>
            </a:r>
            <a:endParaRPr sz="10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Instituto Hijas de María Auxiliadora</a:t>
            </a:r>
            <a:endParaRPr sz="10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Inspectoría San Gabriel Arcángel - Chile</a:t>
            </a:r>
            <a:endParaRPr sz="10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6"/>
          <p:cNvSpPr/>
          <p:nvPr/>
        </p:nvSpPr>
        <p:spPr>
          <a:xfrm>
            <a:off x="1692016" y="3644214"/>
            <a:ext cx="2685781" cy="1060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Sor Luisa Vargas, FMA</a:t>
            </a:r>
            <a:endParaRPr sz="1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Responsable Acompañamiento MAIN /FMA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Ámbito Pastoral Juvenil </a:t>
            </a:r>
            <a:endParaRPr sz="10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Instituto Hijas de María Auxiliadora</a:t>
            </a:r>
            <a:endParaRPr sz="10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Inspectoría San Gabriel Arcángel - Chile</a:t>
            </a:r>
            <a:endParaRPr sz="10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2294025" y="5950652"/>
            <a:ext cx="2685781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Hermano Camilo Peña</a:t>
            </a:r>
            <a:endParaRPr sz="16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Pastoral Juvenil  Congregación Salesiana</a:t>
            </a:r>
            <a:endParaRPr sz="10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Inspectoría San Gabriel Arcángel - Chile</a:t>
            </a:r>
            <a:endParaRPr sz="10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76" name="Google Shape;276;p16"/>
          <p:cNvPicPr preferRelativeResize="0"/>
          <p:nvPr/>
        </p:nvPicPr>
        <p:blipFill rotWithShape="1">
          <a:blip r:embed="rId7">
            <a:alphaModFix/>
          </a:blip>
          <a:srcRect b="57703" l="13704" r="58370" t="0"/>
          <a:stretch/>
        </p:blipFill>
        <p:spPr>
          <a:xfrm>
            <a:off x="6200814" y="2000102"/>
            <a:ext cx="1195840" cy="120749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7" name="Google Shape;277;p16"/>
          <p:cNvPicPr preferRelativeResize="0"/>
          <p:nvPr/>
        </p:nvPicPr>
        <p:blipFill rotWithShape="1">
          <a:blip r:embed="rId8">
            <a:alphaModFix/>
          </a:blip>
          <a:srcRect b="41138" l="15740" r="15617" t="4418"/>
          <a:stretch/>
        </p:blipFill>
        <p:spPr>
          <a:xfrm>
            <a:off x="7959871" y="3761956"/>
            <a:ext cx="1129361" cy="119436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8" name="Google Shape;278;p16"/>
          <p:cNvPicPr preferRelativeResize="0"/>
          <p:nvPr/>
        </p:nvPicPr>
        <p:blipFill rotWithShape="1">
          <a:blip r:embed="rId9">
            <a:alphaModFix/>
          </a:blip>
          <a:srcRect b="16162" l="31926" r="29654" t="10726"/>
          <a:stretch/>
        </p:blipFill>
        <p:spPr>
          <a:xfrm>
            <a:off x="4557319" y="3702274"/>
            <a:ext cx="1087769" cy="116606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9" name="Google Shape;279;p16"/>
          <p:cNvPicPr preferRelativeResize="0"/>
          <p:nvPr/>
        </p:nvPicPr>
        <p:blipFill rotWithShape="1">
          <a:blip r:embed="rId10">
            <a:alphaModFix/>
          </a:blip>
          <a:srcRect b="48904" l="38620" r="52416" t="37651"/>
          <a:stretch/>
        </p:blipFill>
        <p:spPr>
          <a:xfrm>
            <a:off x="6286501" y="5525651"/>
            <a:ext cx="1024466" cy="1024467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7"/>
          <p:cNvSpPr txBox="1"/>
          <p:nvPr/>
        </p:nvSpPr>
        <p:spPr>
          <a:xfrm>
            <a:off x="2271690" y="56480"/>
            <a:ext cx="959011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Organigrama</a:t>
            </a:r>
            <a:endParaRPr sz="60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86" name="Google Shape;286;p17"/>
          <p:cNvSpPr txBox="1"/>
          <p:nvPr/>
        </p:nvSpPr>
        <p:spPr>
          <a:xfrm>
            <a:off x="8928305" y="867111"/>
            <a:ext cx="29334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Freddy Araya/Juan Pablo Orchard</a:t>
            </a:r>
            <a:endParaRPr b="1" sz="18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87" name="Google Shape;287;p17"/>
          <p:cNvPicPr preferRelativeResize="0"/>
          <p:nvPr/>
        </p:nvPicPr>
        <p:blipFill rotWithShape="1">
          <a:blip r:embed="rId3">
            <a:alphaModFix/>
          </a:blip>
          <a:srcRect b="21553" l="66761" r="11827" t="29735"/>
          <a:stretch/>
        </p:blipFill>
        <p:spPr>
          <a:xfrm>
            <a:off x="99628" y="1884742"/>
            <a:ext cx="1599707" cy="204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7"/>
          <p:cNvPicPr preferRelativeResize="0"/>
          <p:nvPr/>
        </p:nvPicPr>
        <p:blipFill rotWithShape="1">
          <a:blip r:embed="rId4">
            <a:alphaModFix/>
          </a:blip>
          <a:srcRect b="0" l="0" r="67678" t="0"/>
          <a:stretch/>
        </p:blipFill>
        <p:spPr>
          <a:xfrm rot="10800000">
            <a:off x="357323" y="0"/>
            <a:ext cx="12057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7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59666" y="-3695700"/>
            <a:ext cx="4229099" cy="422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8"/>
          <p:cNvSpPr txBox="1"/>
          <p:nvPr/>
        </p:nvSpPr>
        <p:spPr>
          <a:xfrm>
            <a:off x="2271690" y="56480"/>
            <a:ext cx="959011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Descripción  Servicios</a:t>
            </a:r>
            <a:endParaRPr sz="48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7" name="Google Shape;297;p18"/>
          <p:cNvSpPr txBox="1"/>
          <p:nvPr/>
        </p:nvSpPr>
        <p:spPr>
          <a:xfrm>
            <a:off x="8928305" y="867111"/>
            <a:ext cx="29334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Freddy Araya/Juan Pablo Orchard</a:t>
            </a:r>
            <a:endParaRPr b="1" sz="18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98" name="Google Shape;298;p18"/>
          <p:cNvPicPr preferRelativeResize="0"/>
          <p:nvPr/>
        </p:nvPicPr>
        <p:blipFill rotWithShape="1">
          <a:blip r:embed="rId3">
            <a:alphaModFix/>
          </a:blip>
          <a:srcRect b="21553" l="66761" r="11827" t="29735"/>
          <a:stretch/>
        </p:blipFill>
        <p:spPr>
          <a:xfrm>
            <a:off x="99628" y="1884742"/>
            <a:ext cx="1599707" cy="204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8"/>
          <p:cNvPicPr preferRelativeResize="0"/>
          <p:nvPr/>
        </p:nvPicPr>
        <p:blipFill rotWithShape="1">
          <a:blip r:embed="rId4">
            <a:alphaModFix/>
          </a:blip>
          <a:srcRect b="0" l="0" r="67678" t="0"/>
          <a:stretch/>
        </p:blipFill>
        <p:spPr>
          <a:xfrm rot="10800000">
            <a:off x="357323" y="0"/>
            <a:ext cx="12057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8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59666" y="-3695700"/>
            <a:ext cx="4229099" cy="42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8"/>
          <p:cNvSpPr txBox="1"/>
          <p:nvPr/>
        </p:nvSpPr>
        <p:spPr>
          <a:xfrm>
            <a:off x="1957029" y="1672136"/>
            <a:ext cx="10176515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Coordinación general: </a:t>
            </a:r>
            <a:endParaRPr b="1"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Corresponde a las personas encargadas del campamento, su convocatoria y organización. Velarán por el correcto funcionamiento y logística de las actividades organizadas así como resguardar el cumplimiento del reglamento y protocolo para favorecer un buen ambiente y correcto desarrollo del campamento. Está conformada por tres representantes SDB y tres representantes FMA.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.	</a:t>
            </a:r>
            <a:r>
              <a:rPr b="1"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Ejerce un liderazgo que promueve la corresponsabilidad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a)	Genera instancias de participación de los miembros del equipo.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b)	Delega y acompaña a los diferentes coordinadores de área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c)	Potencia el liderazgo, iniciativa y protagonismo de todos los coordinadores de área.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d)	Desarrolla la capacidad de trabajo en equipo.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e)	Comunica de manera efectiva los procesos que se están llevando a cabo.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f) 	Genera estrategias evangelizadores en conjunto con los diferentes coordinadores de área.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g)	Reúne y coordina a los responsables de área según sea necesario.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2.</a:t>
            </a: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 	</a:t>
            </a:r>
            <a:r>
              <a:rPr b="1"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Anima y gestiona la implementación del campamento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a)	Acompaña constantemente el estado de avance de las tareas desarrolladas por cada área.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b)	Velar por el cumplimiento de los acuerdos y fechas establecidos.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c)	Potencia la escucha y el diálogo.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d)	Toma decisiones contextualizadas desde los criterios establecidos.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e)	Evalúa y proyecta, en conjunto con los coordinadores de área, el desarrollo del campamento.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f) 	Resguarda el cumplimiento de los protocolos establecidos.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g)	Cuida el cumplimiento del horario establecido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 b="1939" l="1242" r="1303" t="18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3361119" y="598997"/>
            <a:ext cx="881149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Bienvenidas(os)</a:t>
            </a:r>
            <a:endParaRPr sz="6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4">
            <a:alphaModFix/>
          </a:blip>
          <a:srcRect b="37101" l="0" r="0" t="0"/>
          <a:stretch/>
        </p:blipFill>
        <p:spPr>
          <a:xfrm>
            <a:off x="-188421" y="1706993"/>
            <a:ext cx="7111404" cy="5111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2"/>
          <p:cNvGrpSpPr/>
          <p:nvPr/>
        </p:nvGrpSpPr>
        <p:grpSpPr>
          <a:xfrm>
            <a:off x="9767455" y="1610674"/>
            <a:ext cx="1249198" cy="608824"/>
            <a:chOff x="4614334" y="3811251"/>
            <a:chExt cx="1953958" cy="975026"/>
          </a:xfrm>
        </p:grpSpPr>
        <p:pic>
          <p:nvPicPr>
            <p:cNvPr descr="https://lh7-us.googleusercontent.com/h6CFsqv37NEUukZtw8-ECLCU2bAnJ0P-XyC3Rfqd5zd4PK9GOKcf_IOfQV1wUC2htQB7-VQC0YV6C1MRtz2pZrU8UdExrXXpwNkegDlyan4D6HZqCpDaSEuXqWat1dRapaZsXCECx_m8ygmbWCfz6A=s2048" id="108" name="Google Shape;108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14334" y="3838009"/>
              <a:ext cx="948268" cy="9482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21492" y="3811251"/>
              <a:ext cx="946800" cy="9445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9"/>
          <p:cNvSpPr txBox="1"/>
          <p:nvPr/>
        </p:nvSpPr>
        <p:spPr>
          <a:xfrm>
            <a:off x="2271690" y="56480"/>
            <a:ext cx="959011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Descripción  Servicios</a:t>
            </a:r>
            <a:endParaRPr sz="48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9" name="Google Shape;309;p19"/>
          <p:cNvSpPr txBox="1"/>
          <p:nvPr/>
        </p:nvSpPr>
        <p:spPr>
          <a:xfrm>
            <a:off x="8928305" y="867111"/>
            <a:ext cx="29334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Freddy Araya/Juan Pablo Orchard</a:t>
            </a:r>
            <a:endParaRPr b="1" sz="18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10" name="Google Shape;310;p19"/>
          <p:cNvPicPr preferRelativeResize="0"/>
          <p:nvPr/>
        </p:nvPicPr>
        <p:blipFill rotWithShape="1">
          <a:blip r:embed="rId3">
            <a:alphaModFix/>
          </a:blip>
          <a:srcRect b="21553" l="66761" r="11827" t="29735"/>
          <a:stretch/>
        </p:blipFill>
        <p:spPr>
          <a:xfrm>
            <a:off x="99628" y="1884742"/>
            <a:ext cx="1599707" cy="204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9"/>
          <p:cNvPicPr preferRelativeResize="0"/>
          <p:nvPr/>
        </p:nvPicPr>
        <p:blipFill rotWithShape="1">
          <a:blip r:embed="rId4">
            <a:alphaModFix/>
          </a:blip>
          <a:srcRect b="0" l="0" r="67678" t="0"/>
          <a:stretch/>
        </p:blipFill>
        <p:spPr>
          <a:xfrm rot="10800000">
            <a:off x="357323" y="0"/>
            <a:ext cx="12057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9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59666" y="-3695700"/>
            <a:ext cx="4229099" cy="42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9"/>
          <p:cNvSpPr txBox="1"/>
          <p:nvPr/>
        </p:nvSpPr>
        <p:spPr>
          <a:xfrm>
            <a:off x="1798963" y="1431003"/>
            <a:ext cx="10176515" cy="2523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Administración: </a:t>
            </a:r>
            <a:endParaRPr b="1"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Gestiona y administra, en unión con los ecónomos inspectoriales SDB y FMA, los recursos humanos, materiales y económicos; en vista al buen funcionamiento del campamento desde la visión y misión institucionales y la impronta del espíritu salesiano. Forman parte de este equipo los ecónomos inspectoriales SDB y FMA y secretarios ejecutivos SDB y FMA.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a) Establece los criterios económicos para el funcionamiento del campamento</a:t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b) Vela por el cumplimiento de los contratos de los servicios solicitados para el funcionamiento del campamento</a:t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c) Adquiere los materiales e implementos necesarios para el desarrollo del campamento</a:t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d) Mantiene un orden y registro de los ingresos y egresos relacionados con el campamento</a:t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5" name="Google Shape;315;p19"/>
          <p:cNvSpPr txBox="1"/>
          <p:nvPr/>
        </p:nvSpPr>
        <p:spPr>
          <a:xfrm>
            <a:off x="1920380" y="4483055"/>
            <a:ext cx="883073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Coordinador de Ambiente: </a:t>
            </a:r>
            <a:endParaRPr b="1"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Vela por el cumplimiento del protocolo y reglamento interno del campamento. Cuida, en unión con la coordinación general, que se mantenga un ambiente sano y seguro durante el desarrollo del campamento.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0"/>
          <p:cNvSpPr txBox="1"/>
          <p:nvPr/>
        </p:nvSpPr>
        <p:spPr>
          <a:xfrm>
            <a:off x="2271690" y="56480"/>
            <a:ext cx="959011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Descripción  Servicios</a:t>
            </a:r>
            <a:endParaRPr sz="48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22" name="Google Shape;322;p20"/>
          <p:cNvSpPr txBox="1"/>
          <p:nvPr/>
        </p:nvSpPr>
        <p:spPr>
          <a:xfrm>
            <a:off x="8928305" y="867111"/>
            <a:ext cx="29334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Freddy Araya/Juan Pablo Orchard</a:t>
            </a:r>
            <a:endParaRPr b="1" sz="18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23" name="Google Shape;323;p20"/>
          <p:cNvPicPr preferRelativeResize="0"/>
          <p:nvPr/>
        </p:nvPicPr>
        <p:blipFill rotWithShape="1">
          <a:blip r:embed="rId3">
            <a:alphaModFix/>
          </a:blip>
          <a:srcRect b="21553" l="66761" r="11827" t="29735"/>
          <a:stretch/>
        </p:blipFill>
        <p:spPr>
          <a:xfrm>
            <a:off x="99628" y="1884742"/>
            <a:ext cx="1599707" cy="204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0"/>
          <p:cNvPicPr preferRelativeResize="0"/>
          <p:nvPr/>
        </p:nvPicPr>
        <p:blipFill rotWithShape="1">
          <a:blip r:embed="rId4">
            <a:alphaModFix/>
          </a:blip>
          <a:srcRect b="0" l="0" r="67678" t="0"/>
          <a:stretch/>
        </p:blipFill>
        <p:spPr>
          <a:xfrm rot="10800000">
            <a:off x="357323" y="0"/>
            <a:ext cx="12057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0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59666" y="-3695700"/>
            <a:ext cx="4229099" cy="42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0"/>
          <p:cNvSpPr txBox="1"/>
          <p:nvPr/>
        </p:nvSpPr>
        <p:spPr>
          <a:xfrm>
            <a:off x="1789271" y="1190028"/>
            <a:ext cx="10176515" cy="584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Logística: </a:t>
            </a:r>
            <a:endParaRPr b="1"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Coordina y gestiona, junto a los encargados de ambientación, materiales, alimentación, enfermería, recepción, distribución y amplificación, el desarrollo de las actividades programadas y establecidas durante el campamento. Está en constante diálogo con Administración.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Play"/>
              <a:buAutoNum type="alphaLcParenR"/>
            </a:pPr>
            <a:r>
              <a:rPr b="1"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Ambientación: </a:t>
            </a: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Cuida los detalles ambientales de los distintos lugares y actividades programadas durante el campamento (escenarios, campos, salas, etc.)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b) Materiales: </a:t>
            </a: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Elabora, en conjunto con los encargados de formación, liturgia, animación y talleres, una lista de los materiales requeridos con tiempo. Durante el campamento, distribuye los materiales, junto a su equipo, según la planificación establecida.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c) Enfermería: </a:t>
            </a: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Presta los servicios de primeros auxilios al interior del campamento desde las competencias propias del personal de salud.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d) Recepción y distribución: </a:t>
            </a: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Revisa la lista de los inscritos, llevando un catastro actualizado de los participantes del campamento. Recibe, junto a su equipo, a las delegaciones que llegan al campamento; ubica a las delegaciones según la información recaba en el proceso de inscripción.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e) Amplificación: </a:t>
            </a: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Gestiona y administra los dispositivos de audio necesarios para los distintos momentos establecidos durante el campamento. Mantiene diálogo con la empresa encargada de amplificación e iluminación.</a:t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2271690" y="56480"/>
            <a:ext cx="959011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Descripción  Servicios</a:t>
            </a:r>
            <a:endParaRPr sz="48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34" name="Google Shape;334;p21"/>
          <p:cNvSpPr txBox="1"/>
          <p:nvPr/>
        </p:nvSpPr>
        <p:spPr>
          <a:xfrm>
            <a:off x="8928305" y="867111"/>
            <a:ext cx="29334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Freddy Araya/Juan Pablo Orchard</a:t>
            </a:r>
            <a:endParaRPr b="1" sz="18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35" name="Google Shape;335;p21"/>
          <p:cNvPicPr preferRelativeResize="0"/>
          <p:nvPr/>
        </p:nvPicPr>
        <p:blipFill rotWithShape="1">
          <a:blip r:embed="rId3">
            <a:alphaModFix/>
          </a:blip>
          <a:srcRect b="21553" l="66761" r="11827" t="29735"/>
          <a:stretch/>
        </p:blipFill>
        <p:spPr>
          <a:xfrm>
            <a:off x="99628" y="1884742"/>
            <a:ext cx="1599707" cy="204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1"/>
          <p:cNvPicPr preferRelativeResize="0"/>
          <p:nvPr/>
        </p:nvPicPr>
        <p:blipFill rotWithShape="1">
          <a:blip r:embed="rId4">
            <a:alphaModFix/>
          </a:blip>
          <a:srcRect b="0" l="0" r="67678" t="0"/>
          <a:stretch/>
        </p:blipFill>
        <p:spPr>
          <a:xfrm rot="10800000">
            <a:off x="357323" y="0"/>
            <a:ext cx="12057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1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59666" y="-3695700"/>
            <a:ext cx="4229099" cy="42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1"/>
          <p:cNvSpPr txBox="1"/>
          <p:nvPr/>
        </p:nvSpPr>
        <p:spPr>
          <a:xfrm>
            <a:off x="1789271" y="1061240"/>
            <a:ext cx="10176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Formación: </a:t>
            </a:r>
            <a:endParaRPr b="1"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Concreta la propuesta establecida desde Coordinación general según los lineamientos formativos desde la temática establecida en unidad con las dimensiones formativas propias del MJS (Antropológica, Cristológica y Carismática).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a) Crea, en unidad con su equipo, la propuesta formativa.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b) Se reúne con los responsables de la formación desde un criterio etario (adolescentes y jóvenes)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c) Coordina a los animadores y asesores que llevarán adelante la propuesta formativa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d) Dialoga y gestiona con Logística los materiales y recursos necesarios para realizar los momentos formativos.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e) Acompaña constantemente el estado de avance de las tareas desarrolladas por su equipo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f) Desarrolla la capacidad de trabajo en equipo y la creatividad.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g) Potencia la escucha y el diálogo.</a:t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40" name="Google Shape;340;p21"/>
          <p:cNvSpPr txBox="1"/>
          <p:nvPr/>
        </p:nvSpPr>
        <p:spPr>
          <a:xfrm>
            <a:off x="1308375" y="4485700"/>
            <a:ext cx="11049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Liturgia: </a:t>
            </a:r>
            <a:endParaRPr b="1"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Desarrolla propuestas de oración y encuentro con el Señor de manera creativa y adecuada al contexto del campamento.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a) Mantiene diálogo con el equipo de formación para mantener una coherencia temática en las propuestas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b) Informa al equipo de logística los materiales y recursos necesarios para los momentos litúrgicos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c) Elaboración de guiones y cancioneros para la Eucaristía y otras celebraciones litúrgicas.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d) Gestiona la presidencia de las distintas celebraciones litúrgicas.</a:t>
            </a:r>
            <a:b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2"/>
          <p:cNvSpPr txBox="1"/>
          <p:nvPr/>
        </p:nvSpPr>
        <p:spPr>
          <a:xfrm>
            <a:off x="2271690" y="56480"/>
            <a:ext cx="959011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Descripción  Servicios</a:t>
            </a:r>
            <a:endParaRPr sz="48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47" name="Google Shape;347;p22"/>
          <p:cNvSpPr txBox="1"/>
          <p:nvPr/>
        </p:nvSpPr>
        <p:spPr>
          <a:xfrm>
            <a:off x="8928305" y="867111"/>
            <a:ext cx="29334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Freddy Araya/Juan Pablo Orchard</a:t>
            </a:r>
            <a:endParaRPr b="1" sz="18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48" name="Google Shape;348;p22"/>
          <p:cNvPicPr preferRelativeResize="0"/>
          <p:nvPr/>
        </p:nvPicPr>
        <p:blipFill rotWithShape="1">
          <a:blip r:embed="rId3">
            <a:alphaModFix/>
          </a:blip>
          <a:srcRect b="21553" l="66761" r="11827" t="29735"/>
          <a:stretch/>
        </p:blipFill>
        <p:spPr>
          <a:xfrm>
            <a:off x="99628" y="1884742"/>
            <a:ext cx="1599707" cy="204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2"/>
          <p:cNvPicPr preferRelativeResize="0"/>
          <p:nvPr/>
        </p:nvPicPr>
        <p:blipFill rotWithShape="1">
          <a:blip r:embed="rId4">
            <a:alphaModFix/>
          </a:blip>
          <a:srcRect b="0" l="0" r="67678" t="0"/>
          <a:stretch/>
        </p:blipFill>
        <p:spPr>
          <a:xfrm rot="10800000">
            <a:off x="357323" y="0"/>
            <a:ext cx="12057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59666" y="-3695700"/>
            <a:ext cx="4229099" cy="42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2"/>
          <p:cNvSpPr txBox="1"/>
          <p:nvPr/>
        </p:nvSpPr>
        <p:spPr>
          <a:xfrm>
            <a:off x="1789271" y="1051777"/>
            <a:ext cx="10176515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Animación: </a:t>
            </a:r>
            <a:endParaRPr b="1"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Desarrolla propuestas lúdicas y recreativas para el desarrollo del campamento en unidad con los encargados de radio, animación musical y animación lúdica.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a) Organiza los momentos recreativos según la propuesta horaria.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b) Gestiona las personas que realizan momentos de dinámicas y juegos.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c) Elabora la lista de juegos y dinámicas para realizar durante el campamento.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d) Organiza el acto inaugural y de cierre del campamento.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e) Mantiene diálogo con el equipo de logística en vista a los materiales y recursos requeridos.</a:t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53" name="Google Shape;353;p22"/>
          <p:cNvSpPr txBox="1"/>
          <p:nvPr/>
        </p:nvSpPr>
        <p:spPr>
          <a:xfrm>
            <a:off x="1699335" y="3931920"/>
            <a:ext cx="10041048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Comunicación y difusión: </a:t>
            </a:r>
            <a:endParaRPr b="1"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Crea una propuesta comunicativa que promueva la difusión del campamento entre los potenciales participantes así como el desarrollo de las distintas actividades del campamento.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a) Desarrolla el branding para el campamento.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b) Cuida el uso de la imagen corporativa en las distintas propuestas para redes sociales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c) Mantiene actualizadas las redes sociales del MJS en preparación al campamento y durante su desarrollo.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d) Elabora piezas periodísticas (escrito y/o audiovisual) para su debida publicación en los canales de información oficiales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e) Elabora comunicados de prensa durante el campamento en caso de ser necesario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f) Mantiene diálogo constante con coordinación general y logística.</a:t>
            </a:r>
            <a:b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3"/>
          <p:cNvSpPr txBox="1"/>
          <p:nvPr/>
        </p:nvSpPr>
        <p:spPr>
          <a:xfrm>
            <a:off x="2271690" y="56480"/>
            <a:ext cx="959011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Descripción  Servicios</a:t>
            </a:r>
            <a:endParaRPr sz="48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60" name="Google Shape;360;p23"/>
          <p:cNvSpPr txBox="1"/>
          <p:nvPr/>
        </p:nvSpPr>
        <p:spPr>
          <a:xfrm>
            <a:off x="8928305" y="867111"/>
            <a:ext cx="29334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Freddy Araya/Juan Pablo Orchard</a:t>
            </a:r>
            <a:endParaRPr b="1" sz="18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61" name="Google Shape;361;p23"/>
          <p:cNvPicPr preferRelativeResize="0"/>
          <p:nvPr/>
        </p:nvPicPr>
        <p:blipFill rotWithShape="1">
          <a:blip r:embed="rId3">
            <a:alphaModFix/>
          </a:blip>
          <a:srcRect b="21553" l="66761" r="11827" t="29735"/>
          <a:stretch/>
        </p:blipFill>
        <p:spPr>
          <a:xfrm>
            <a:off x="99628" y="1884742"/>
            <a:ext cx="1599707" cy="204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3"/>
          <p:cNvPicPr preferRelativeResize="0"/>
          <p:nvPr/>
        </p:nvPicPr>
        <p:blipFill rotWithShape="1">
          <a:blip r:embed="rId4">
            <a:alphaModFix/>
          </a:blip>
          <a:srcRect b="0" l="0" r="67678" t="0"/>
          <a:stretch/>
        </p:blipFill>
        <p:spPr>
          <a:xfrm rot="10800000">
            <a:off x="357323" y="0"/>
            <a:ext cx="12057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3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59666" y="-3695700"/>
            <a:ext cx="4229099" cy="42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3"/>
          <p:cNvSpPr txBox="1"/>
          <p:nvPr/>
        </p:nvSpPr>
        <p:spPr>
          <a:xfrm>
            <a:off x="1857410" y="1517443"/>
            <a:ext cx="10176515" cy="363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Talleres: </a:t>
            </a:r>
            <a:endParaRPr b="1"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Concreta la propuesta de talleres establecida desde Coordinación general según los lineamientos formativos desde la temática establecida en unidad con las dimensiones formativas propias del MJS (Antropológica, Cristológica y Carismática).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a) Propone talleres según criterios carismáticos, económicos y etarios.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b) Establece, previa autorización de la coordinación general, la nómina de talleres a ofrecer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c) Coordina los animadores responsables de cada taller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d) Dialoga con el equipo de logística para administrar los materiales y recursos necesarios para cada taller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e) Organiza los momentos de taller según la propuesta horaria.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f) Gestiona la inscripción a los talleres, previo al campamento.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g) Vela por el buen funcionamiento de los talleres in situ, en unidad con el equipo de logística.</a:t>
            </a:r>
            <a:endParaRPr sz="1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Logística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(3 personas SDB +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4"/>
          <p:cNvSpPr txBox="1"/>
          <p:nvPr/>
        </p:nvSpPr>
        <p:spPr>
          <a:xfrm>
            <a:off x="2271690" y="296040"/>
            <a:ext cx="95901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Cantidad de Personas por  Comisión</a:t>
            </a:r>
            <a:endParaRPr sz="36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72" name="Google Shape;372;p24"/>
          <p:cNvSpPr txBox="1"/>
          <p:nvPr/>
        </p:nvSpPr>
        <p:spPr>
          <a:xfrm>
            <a:off x="8928305" y="867111"/>
            <a:ext cx="29334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Freddy Araya/Juan Pablo Orchard</a:t>
            </a:r>
            <a:endParaRPr b="1" sz="18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73" name="Google Shape;373;p24"/>
          <p:cNvPicPr preferRelativeResize="0"/>
          <p:nvPr/>
        </p:nvPicPr>
        <p:blipFill rotWithShape="1">
          <a:blip r:embed="rId3">
            <a:alphaModFix/>
          </a:blip>
          <a:srcRect b="21553" l="66761" r="11827" t="29735"/>
          <a:stretch/>
        </p:blipFill>
        <p:spPr>
          <a:xfrm>
            <a:off x="99628" y="1884742"/>
            <a:ext cx="1599707" cy="204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4"/>
          <p:cNvPicPr preferRelativeResize="0"/>
          <p:nvPr/>
        </p:nvPicPr>
        <p:blipFill rotWithShape="1">
          <a:blip r:embed="rId4">
            <a:alphaModFix/>
          </a:blip>
          <a:srcRect b="0" l="0" r="67678" t="0"/>
          <a:stretch/>
        </p:blipFill>
        <p:spPr>
          <a:xfrm rot="10800000">
            <a:off x="357323" y="0"/>
            <a:ext cx="12057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4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59666" y="-3695700"/>
            <a:ext cx="4229099" cy="42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4"/>
          <p:cNvSpPr txBox="1"/>
          <p:nvPr/>
        </p:nvSpPr>
        <p:spPr>
          <a:xfrm>
            <a:off x="1872790" y="1098913"/>
            <a:ext cx="5603277" cy="6186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Logística </a:t>
            </a:r>
            <a:endParaRPr b="1"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(3 personas SDB + 3 personas FMA más 2 responsables de comisión)</a:t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Comunicación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(2 personas SDB + 2 personas FMA más 2 responsables de comisión)</a:t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Formación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(5 personas SDB + 5 personas FMA personas)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Animación</a:t>
            </a: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(5 personas SDB + 5 personas FMA personas más 2 responsables de comisión)</a:t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Liturgia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(4 personas SDB + 4 personas FMA personas más 2 responsables de comisión)</a:t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Talleres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(3 personas SDB + 3 personas FMA personas más 2 responsables de comisión)</a:t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Cord. De ambiente </a:t>
            </a:r>
            <a:endParaRPr b="1"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(3 personas SDB + 3 personas FMA personas más 2 responsables de comisión)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Enfermería: </a:t>
            </a:r>
            <a:endParaRPr b="1"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15 personas UCSH</a:t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Equipo coordinador </a:t>
            </a:r>
            <a:endParaRPr b="1"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(6 personas)</a:t>
            </a: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78" name="Google Shape;378;p24"/>
          <p:cNvSpPr txBox="1"/>
          <p:nvPr/>
        </p:nvSpPr>
        <p:spPr>
          <a:xfrm>
            <a:off x="7855052" y="2651641"/>
            <a:ext cx="25400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Total Actual: </a:t>
            </a:r>
            <a:endParaRPr b="1" sz="2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88 personas c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4"/>
          <p:cNvSpPr txBox="1"/>
          <p:nvPr/>
        </p:nvSpPr>
        <p:spPr>
          <a:xfrm>
            <a:off x="7848599" y="1547491"/>
            <a:ext cx="354753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Total Final: </a:t>
            </a:r>
            <a:endParaRPr b="1" sz="2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100 personas </a:t>
            </a: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(50 SDB y 50 FMA)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4"/>
          <p:cNvSpPr txBox="1"/>
          <p:nvPr/>
        </p:nvSpPr>
        <p:spPr>
          <a:xfrm>
            <a:off x="7854999" y="3605740"/>
            <a:ext cx="2540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Todos alojarían: </a:t>
            </a:r>
            <a:endParaRPr b="1" sz="2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Módulo 4 </a:t>
            </a: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(128 personas)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4"/>
          <p:cNvSpPr txBox="1"/>
          <p:nvPr/>
        </p:nvSpPr>
        <p:spPr>
          <a:xfrm>
            <a:off x="7855051" y="5184889"/>
            <a:ext cx="3693481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Total Servicios: </a:t>
            </a:r>
            <a:endParaRPr b="1" sz="2800">
              <a:solidFill>
                <a:srgbClr val="7030A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28 personas </a:t>
            </a: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(14 SDB y 14 FMA)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Logística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(3 personas SDB +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5"/>
          <p:cNvSpPr txBox="1"/>
          <p:nvPr/>
        </p:nvSpPr>
        <p:spPr>
          <a:xfrm>
            <a:off x="2271690" y="296040"/>
            <a:ext cx="95901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Revisión General Programa </a:t>
            </a:r>
            <a:endParaRPr sz="36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88" name="Google Shape;388;p25"/>
          <p:cNvSpPr txBox="1"/>
          <p:nvPr/>
        </p:nvSpPr>
        <p:spPr>
          <a:xfrm>
            <a:off x="8928305" y="867111"/>
            <a:ext cx="29503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Sor Luisa Vargas/ Manuel Venegas</a:t>
            </a:r>
            <a:endParaRPr b="1" sz="18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89" name="Google Shape;389;p25"/>
          <p:cNvPicPr preferRelativeResize="0"/>
          <p:nvPr/>
        </p:nvPicPr>
        <p:blipFill rotWithShape="1">
          <a:blip r:embed="rId3">
            <a:alphaModFix/>
          </a:blip>
          <a:srcRect b="21553" l="66761" r="11827" t="29735"/>
          <a:stretch/>
        </p:blipFill>
        <p:spPr>
          <a:xfrm>
            <a:off x="99628" y="1884742"/>
            <a:ext cx="1599707" cy="204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5"/>
          <p:cNvPicPr preferRelativeResize="0"/>
          <p:nvPr/>
        </p:nvPicPr>
        <p:blipFill rotWithShape="1">
          <a:blip r:embed="rId4">
            <a:alphaModFix/>
          </a:blip>
          <a:srcRect b="0" l="0" r="67678" t="0"/>
          <a:stretch/>
        </p:blipFill>
        <p:spPr>
          <a:xfrm rot="10800000">
            <a:off x="357323" y="0"/>
            <a:ext cx="12057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5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59666" y="-3695700"/>
            <a:ext cx="4229099" cy="422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0050" y="1474350"/>
            <a:ext cx="3909300" cy="39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5"/>
          <p:cNvSpPr txBox="1"/>
          <p:nvPr/>
        </p:nvSpPr>
        <p:spPr>
          <a:xfrm>
            <a:off x="7869125" y="2782900"/>
            <a:ext cx="3757500" cy="13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https://docs.google.com/spreadsheets/d/1JRRGoY8n9nkOXXw7wOPhBijvqEEBeNu3/edit#gid=572283924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Logística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030A0"/>
                </a:solidFill>
                <a:latin typeface="Play"/>
                <a:ea typeface="Play"/>
                <a:cs typeface="Play"/>
                <a:sym typeface="Play"/>
              </a:rPr>
              <a:t>(3 personas SDB +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6"/>
          <p:cNvSpPr txBox="1"/>
          <p:nvPr/>
        </p:nvSpPr>
        <p:spPr>
          <a:xfrm>
            <a:off x="2271690" y="296040"/>
            <a:ext cx="959011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Fechas</a:t>
            </a:r>
            <a:endParaRPr sz="44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01" name="Google Shape;401;p26"/>
          <p:cNvSpPr txBox="1"/>
          <p:nvPr/>
        </p:nvSpPr>
        <p:spPr>
          <a:xfrm>
            <a:off x="9800595" y="992188"/>
            <a:ext cx="20612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P. Marcelo Rojas, SDB </a:t>
            </a:r>
            <a:endParaRPr b="1" sz="18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02" name="Google Shape;402;p26"/>
          <p:cNvPicPr preferRelativeResize="0"/>
          <p:nvPr/>
        </p:nvPicPr>
        <p:blipFill rotWithShape="1">
          <a:blip r:embed="rId3">
            <a:alphaModFix/>
          </a:blip>
          <a:srcRect b="21553" l="66761" r="11827" t="29735"/>
          <a:stretch/>
        </p:blipFill>
        <p:spPr>
          <a:xfrm>
            <a:off x="99628" y="1884742"/>
            <a:ext cx="1599707" cy="204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6"/>
          <p:cNvPicPr preferRelativeResize="0"/>
          <p:nvPr/>
        </p:nvPicPr>
        <p:blipFill rotWithShape="1">
          <a:blip r:embed="rId4">
            <a:alphaModFix/>
          </a:blip>
          <a:srcRect b="0" l="0" r="67678" t="0"/>
          <a:stretch/>
        </p:blipFill>
        <p:spPr>
          <a:xfrm rot="10800000">
            <a:off x="357323" y="0"/>
            <a:ext cx="12057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6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59666" y="-3695700"/>
            <a:ext cx="4229099" cy="42290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6" name="Google Shape;406;p26"/>
          <p:cNvGraphicFramePr/>
          <p:nvPr/>
        </p:nvGraphicFramePr>
        <p:xfrm>
          <a:off x="2144225" y="200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{76CE5F3E-76C9-448D-BFB6-67CE06D0F5E6}</a:tableStyleId>
              </a:tblPr>
              <a:tblGrid>
                <a:gridCol w="4738075"/>
                <a:gridCol w="4738075"/>
              </a:tblGrid>
              <a:tr h="52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/>
                        <a:t>Fecha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900"/>
                        <a:t>Actividad</a:t>
                      </a:r>
                      <a:endParaRPr b="1" sz="1900"/>
                    </a:p>
                  </a:txBody>
                  <a:tcPr marT="91425" marB="91425" marR="91425" marL="91425"/>
                </a:tc>
              </a:tr>
              <a:tr h="52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100"/>
                        <a:t>Martes 30 de </a:t>
                      </a:r>
                      <a:r>
                        <a:rPr b="1" lang="es-ES" sz="2100"/>
                        <a:t>abril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Reunión coordinadores de comisión </a:t>
                      </a:r>
                      <a:endParaRPr b="1" sz="2100"/>
                    </a:p>
                  </a:txBody>
                  <a:tcPr marT="91425" marB="91425" marR="91425" marL="91425"/>
                </a:tc>
              </a:tr>
              <a:tr h="50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100"/>
                        <a:t>Martes 28 de </a:t>
                      </a:r>
                      <a:r>
                        <a:rPr b="1" lang="es-ES" sz="2100"/>
                        <a:t>mayo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Reunión coordinadores de comisión </a:t>
                      </a:r>
                      <a:endParaRPr b="1" sz="2100"/>
                    </a:p>
                  </a:txBody>
                  <a:tcPr marT="91425" marB="91425" marR="91425" marL="91425"/>
                </a:tc>
              </a:tr>
              <a:tr h="50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100"/>
                        <a:t>Martes 09 de julio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Reunión coordinadores de comisión </a:t>
                      </a:r>
                      <a:endParaRPr b="1" sz="2100"/>
                    </a:p>
                  </a:txBody>
                  <a:tcPr marT="91425" marB="91425" marR="91425" marL="91425"/>
                </a:tc>
              </a:tr>
              <a:tr h="50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100"/>
                        <a:t>Viernes 26 de julio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Fecha final de inscripción</a:t>
                      </a:r>
                      <a:endParaRPr b="1" sz="19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50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100"/>
                        <a:t>Martes 27 de agosto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Reunión coordinadores de comisión </a:t>
                      </a:r>
                      <a:endParaRPr b="1" sz="2100"/>
                    </a:p>
                  </a:txBody>
                  <a:tcPr marT="91425" marB="91425" marR="91425" marL="91425"/>
                </a:tc>
              </a:tr>
              <a:tr h="50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100"/>
                        <a:t>Martes 24 de agosto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9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Reunión coordinadores de comisión </a:t>
                      </a:r>
                      <a:endParaRPr b="1" sz="19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7"/>
          <p:cNvSpPr txBox="1"/>
          <p:nvPr/>
        </p:nvSpPr>
        <p:spPr>
          <a:xfrm>
            <a:off x="5774267" y="3931920"/>
            <a:ext cx="6025722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Tiempo de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Consultas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y comentarios</a:t>
            </a:r>
            <a:endParaRPr sz="54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13" name="Google Shape;413;p27"/>
          <p:cNvPicPr preferRelativeResize="0"/>
          <p:nvPr/>
        </p:nvPicPr>
        <p:blipFill rotWithShape="1">
          <a:blip r:embed="rId3">
            <a:alphaModFix/>
          </a:blip>
          <a:srcRect b="21553" l="66761" r="11827" t="29735"/>
          <a:stretch/>
        </p:blipFill>
        <p:spPr>
          <a:xfrm>
            <a:off x="1092200" y="533398"/>
            <a:ext cx="4563533" cy="5840047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7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59666" y="-3695700"/>
            <a:ext cx="4229099" cy="422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0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8"/>
          <p:cNvSpPr txBox="1"/>
          <p:nvPr/>
        </p:nvSpPr>
        <p:spPr>
          <a:xfrm>
            <a:off x="5757333" y="4338320"/>
            <a:ext cx="602572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F28947"/>
                </a:solidFill>
                <a:latin typeface="Play"/>
                <a:ea typeface="Play"/>
                <a:cs typeface="Play"/>
                <a:sym typeface="Play"/>
              </a:rPr>
              <a:t>Gracias por su servicio</a:t>
            </a:r>
            <a:endParaRPr sz="5400">
              <a:solidFill>
                <a:srgbClr val="F28947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22" name="Google Shape;422;p28"/>
          <p:cNvPicPr preferRelativeResize="0"/>
          <p:nvPr/>
        </p:nvPicPr>
        <p:blipFill rotWithShape="1">
          <a:blip r:embed="rId3">
            <a:alphaModFix/>
          </a:blip>
          <a:srcRect b="21553" l="66761" r="11827" t="29735"/>
          <a:stretch/>
        </p:blipFill>
        <p:spPr>
          <a:xfrm>
            <a:off x="431800" y="-13564"/>
            <a:ext cx="4563533" cy="5840047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8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59666" y="-3695700"/>
            <a:ext cx="4229099" cy="422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8"/>
          <p:cNvPicPr preferRelativeResize="0"/>
          <p:nvPr/>
        </p:nvPicPr>
        <p:blipFill rotWithShape="1">
          <a:blip r:embed="rId5">
            <a:alphaModFix/>
          </a:blip>
          <a:srcRect b="37101" l="0" r="0" t="0"/>
          <a:stretch/>
        </p:blipFill>
        <p:spPr>
          <a:xfrm>
            <a:off x="6333364" y="632578"/>
            <a:ext cx="5155903" cy="3705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28"/>
          <p:cNvGrpSpPr/>
          <p:nvPr/>
        </p:nvGrpSpPr>
        <p:grpSpPr>
          <a:xfrm>
            <a:off x="10113731" y="6013341"/>
            <a:ext cx="1249198" cy="608824"/>
            <a:chOff x="4614334" y="3811251"/>
            <a:chExt cx="1953958" cy="975026"/>
          </a:xfrm>
        </p:grpSpPr>
        <p:pic>
          <p:nvPicPr>
            <p:cNvPr descr="https://lh7-us.googleusercontent.com/h6CFsqv37NEUukZtw8-ECLCU2bAnJ0P-XyC3Rfqd5zd4PK9GOKcf_IOfQV1wUC2htQB7-VQC0YV6C1MRtz2pZrU8UdExrXXpwNkegDlyan4D6HZqCpDaSEuXqWat1dRapaZsXCECx_m8ygmbWCfz6A=s2048" id="427" name="Google Shape;427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14334" y="3838009"/>
              <a:ext cx="948268" cy="9482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21492" y="3811251"/>
              <a:ext cx="946800" cy="9445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 b="1939" l="1242" r="1303" t="18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2903919" y="3905110"/>
            <a:ext cx="8811491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600">
                <a:solidFill>
                  <a:srgbClr val="CDCDCD"/>
                </a:solidFill>
                <a:latin typeface="Play"/>
                <a:ea typeface="Play"/>
                <a:cs typeface="Play"/>
                <a:sym typeface="Play"/>
              </a:rPr>
              <a:t>Momento de Oración</a:t>
            </a:r>
            <a:endParaRPr sz="6600">
              <a:solidFill>
                <a:srgbClr val="CDCDCD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8671" y="990599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9533723" y="5844102"/>
            <a:ext cx="21816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CDCDCD"/>
                </a:solidFill>
                <a:latin typeface="Play"/>
                <a:ea typeface="Play"/>
                <a:cs typeface="Play"/>
                <a:sym typeface="Play"/>
              </a:rPr>
              <a:t>Sor Alejandra Toro FMA</a:t>
            </a:r>
            <a:endParaRPr b="1" sz="1800">
              <a:solidFill>
                <a:srgbClr val="CDCDCD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 b="1939" l="1242" r="1303" t="18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/>
          <p:nvPr/>
        </p:nvSpPr>
        <p:spPr>
          <a:xfrm>
            <a:off x="2903919" y="726135"/>
            <a:ext cx="8811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600">
                <a:solidFill>
                  <a:srgbClr val="CDCDCD"/>
                </a:solidFill>
                <a:latin typeface="Play"/>
                <a:ea typeface="Play"/>
                <a:cs typeface="Play"/>
                <a:sym typeface="Play"/>
              </a:rPr>
              <a:t>Compartir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600">
                <a:solidFill>
                  <a:srgbClr val="CDCDCD"/>
                </a:solidFill>
                <a:latin typeface="Play"/>
                <a:ea typeface="Play"/>
                <a:cs typeface="Play"/>
                <a:sym typeface="Play"/>
              </a:rPr>
              <a:t>Sueños</a:t>
            </a:r>
            <a:endParaRPr sz="6600">
              <a:solidFill>
                <a:srgbClr val="CDCDCD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9533723" y="5844102"/>
            <a:ext cx="21816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CDCDCD"/>
                </a:solidFill>
                <a:latin typeface="Play"/>
                <a:ea typeface="Play"/>
                <a:cs typeface="Play"/>
                <a:sym typeface="Play"/>
              </a:rPr>
              <a:t>Sor Alejandra Toro FMA</a:t>
            </a:r>
            <a:endParaRPr b="1" sz="1800">
              <a:solidFill>
                <a:srgbClr val="CDCDCD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25" name="Google Shape;12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015" y="967302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/>
        </p:nvSpPr>
        <p:spPr>
          <a:xfrm>
            <a:off x="5518550" y="4357700"/>
            <a:ext cx="65364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https://padlet.com/yinettcontreras/mjs-8yzi32i45pryvja6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 b="1939" l="1242" r="1303" t="18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 txBox="1"/>
          <p:nvPr/>
        </p:nvSpPr>
        <p:spPr>
          <a:xfrm>
            <a:off x="2903919" y="3905110"/>
            <a:ext cx="8811491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600">
                <a:solidFill>
                  <a:srgbClr val="CDCDCD"/>
                </a:solidFill>
                <a:latin typeface="Play"/>
                <a:ea typeface="Play"/>
                <a:cs typeface="Play"/>
                <a:sym typeface="Play"/>
              </a:rPr>
              <a:t>Compartir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600">
                <a:solidFill>
                  <a:srgbClr val="CDCDCD"/>
                </a:solidFill>
                <a:latin typeface="Play"/>
                <a:ea typeface="Play"/>
                <a:cs typeface="Play"/>
                <a:sym typeface="Play"/>
              </a:rPr>
              <a:t>Sueños</a:t>
            </a:r>
            <a:endParaRPr sz="6600">
              <a:solidFill>
                <a:srgbClr val="CDCDCD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9533723" y="5844102"/>
            <a:ext cx="21816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CDCDCD"/>
                </a:solidFill>
                <a:latin typeface="Play"/>
                <a:ea typeface="Play"/>
                <a:cs typeface="Play"/>
                <a:sym typeface="Play"/>
              </a:rPr>
              <a:t>Sor Alejandra Toro FMA</a:t>
            </a:r>
            <a:endParaRPr b="1" sz="1800">
              <a:solidFill>
                <a:srgbClr val="CDCDCD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34" name="Google Shape;13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015" y="967302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6"/>
          <p:cNvPicPr preferRelativeResize="0"/>
          <p:nvPr/>
        </p:nvPicPr>
        <p:blipFill rotWithShape="1">
          <a:blip r:embed="rId3">
            <a:alphaModFix/>
          </a:blip>
          <a:srcRect b="1939" l="1242" r="1303" t="18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 txBox="1"/>
          <p:nvPr/>
        </p:nvSpPr>
        <p:spPr>
          <a:xfrm>
            <a:off x="127468" y="308052"/>
            <a:ext cx="8811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CampoBosco24</a:t>
            </a:r>
            <a:endParaRPr sz="6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41" name="Google Shape;141;p6"/>
          <p:cNvPicPr preferRelativeResize="0"/>
          <p:nvPr/>
        </p:nvPicPr>
        <p:blipFill rotWithShape="1">
          <a:blip r:embed="rId4">
            <a:alphaModFix/>
          </a:blip>
          <a:srcRect b="0" l="40121" r="3500" t="0"/>
          <a:stretch/>
        </p:blipFill>
        <p:spPr>
          <a:xfrm>
            <a:off x="9839731" y="3"/>
            <a:ext cx="21031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 txBox="1"/>
          <p:nvPr/>
        </p:nvSpPr>
        <p:spPr>
          <a:xfrm>
            <a:off x="4712342" y="1231382"/>
            <a:ext cx="39786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Sor Karen Vivanco FMA/ P. David Rivera SDB</a:t>
            </a:r>
            <a:endParaRPr b="1"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590204" y="2339378"/>
            <a:ext cx="8348755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Char char="●"/>
            </a:pPr>
            <a:r>
              <a:rPr lang="es-ES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Origen MJS (Año 1974) </a:t>
            </a:r>
            <a:endParaRPr sz="3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● Hacienda Picarquín (Año 2000) </a:t>
            </a:r>
            <a:endParaRPr sz="3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● Carta Identidad (Año 2015) </a:t>
            </a:r>
            <a:endParaRPr sz="3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● CampoBosco 2015 (cada 4 años) </a:t>
            </a:r>
            <a:endParaRPr sz="3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2c6094d8413_0_0"/>
          <p:cNvPicPr preferRelativeResize="0"/>
          <p:nvPr/>
        </p:nvPicPr>
        <p:blipFill rotWithShape="1">
          <a:blip r:embed="rId3">
            <a:alphaModFix/>
          </a:blip>
          <a:srcRect b="1934" l="1247" r="1296" t="181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c6094d8413_0_0"/>
          <p:cNvSpPr txBox="1"/>
          <p:nvPr/>
        </p:nvSpPr>
        <p:spPr>
          <a:xfrm>
            <a:off x="127468" y="308052"/>
            <a:ext cx="8811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Objetivo General</a:t>
            </a:r>
            <a:endParaRPr sz="6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50" name="Google Shape;150;g2c6094d8413_0_0"/>
          <p:cNvPicPr preferRelativeResize="0"/>
          <p:nvPr/>
        </p:nvPicPr>
        <p:blipFill rotWithShape="1">
          <a:blip r:embed="rId4">
            <a:alphaModFix/>
          </a:blip>
          <a:srcRect b="0" l="40119" r="3501" t="0"/>
          <a:stretch/>
        </p:blipFill>
        <p:spPr>
          <a:xfrm>
            <a:off x="9839731" y="3"/>
            <a:ext cx="21031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c6094d8413_0_0"/>
          <p:cNvSpPr txBox="1"/>
          <p:nvPr/>
        </p:nvSpPr>
        <p:spPr>
          <a:xfrm>
            <a:off x="4712342" y="1231382"/>
            <a:ext cx="397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Sor Karen Vivanco FMA/ P. David Rivera SDB</a:t>
            </a:r>
            <a:endParaRPr b="1"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52" name="Google Shape;152;g2c6094d8413_0_0"/>
          <p:cNvSpPr/>
          <p:nvPr/>
        </p:nvSpPr>
        <p:spPr>
          <a:xfrm>
            <a:off x="590204" y="2339378"/>
            <a:ext cx="83487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“Celebrar los 50 años del MJS a través de una experiencia comunitaria que renueve nuestro compromiso con Cristo e identidad carismática en la Iglesia y nos aliente a seguir soñando como lo hicieron Don Bosco y Madre Mazzarello”</a:t>
            </a:r>
            <a:endParaRPr sz="36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7"/>
          <p:cNvPicPr preferRelativeResize="0"/>
          <p:nvPr/>
        </p:nvPicPr>
        <p:blipFill rotWithShape="1">
          <a:blip r:embed="rId3">
            <a:alphaModFix/>
          </a:blip>
          <a:srcRect b="1939" l="1242" r="1303" t="18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"/>
          <p:cNvSpPr txBox="1"/>
          <p:nvPr/>
        </p:nvSpPr>
        <p:spPr>
          <a:xfrm>
            <a:off x="127468" y="308052"/>
            <a:ext cx="959011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Objetivos específicos</a:t>
            </a:r>
            <a:endParaRPr sz="6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59" name="Google Shape;159;p7"/>
          <p:cNvPicPr preferRelativeResize="0"/>
          <p:nvPr/>
        </p:nvPicPr>
        <p:blipFill rotWithShape="1">
          <a:blip r:embed="rId4">
            <a:alphaModFix/>
          </a:blip>
          <a:srcRect b="0" l="40121" r="3500" t="0"/>
          <a:stretch/>
        </p:blipFill>
        <p:spPr>
          <a:xfrm>
            <a:off x="9867206" y="116378"/>
            <a:ext cx="21031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 txBox="1"/>
          <p:nvPr/>
        </p:nvSpPr>
        <p:spPr>
          <a:xfrm>
            <a:off x="5424429" y="1262435"/>
            <a:ext cx="39786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Sor Karen Vivanco FMA/ P. David Rivera SDB</a:t>
            </a:r>
            <a:endParaRPr b="1"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1138843" y="2035861"/>
            <a:ext cx="89278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Celebrar </a:t>
            </a:r>
            <a:r>
              <a:rPr i="1" lang="es-ES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carismáticamente</a:t>
            </a:r>
            <a:r>
              <a:rPr lang="es-ES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los 50 años del MJS, fruto del sueño de Dios puesto en el corazón de Don Bosco y Madre Mazzarello, y que continúa expandiéndose en los sueños de los jóvenes de hoy.</a:t>
            </a:r>
            <a:endParaRPr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62" name="Google Shape;16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2193" y="2181293"/>
            <a:ext cx="417022" cy="41702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3" name="Google Shape;16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2193" y="3269314"/>
            <a:ext cx="417022" cy="417022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4" name="Google Shape;164;p7"/>
          <p:cNvSpPr/>
          <p:nvPr/>
        </p:nvSpPr>
        <p:spPr>
          <a:xfrm>
            <a:off x="931025" y="3164127"/>
            <a:ext cx="878655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72796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Profundizar la experiencia de Juanito Bosco en el Sueño de los 9 años, que nos invita a descubrir el sueño que Dios tiene para cada uno de nosotros. </a:t>
            </a:r>
            <a:endParaRPr/>
          </a:p>
        </p:txBody>
      </p:sp>
      <p:pic>
        <p:nvPicPr>
          <p:cNvPr id="165" name="Google Shape;16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334" y="4241533"/>
            <a:ext cx="417022" cy="417022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6" name="Google Shape;166;p7"/>
          <p:cNvSpPr/>
          <p:nvPr/>
        </p:nvSpPr>
        <p:spPr>
          <a:xfrm>
            <a:off x="1138843" y="4188839"/>
            <a:ext cx="857873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Fortalecer la adhesión al carisma Salesiano, a través experiencias comunitarias  que nos invitan a comprometernos  vocacionalmente con Cristo en la sociedad.</a:t>
            </a:r>
            <a:endParaRPr sz="2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67" name="Google Shape;16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2193" y="5468759"/>
            <a:ext cx="417022" cy="417022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8" name="Google Shape;168;p7"/>
          <p:cNvSpPr/>
          <p:nvPr/>
        </p:nvSpPr>
        <p:spPr>
          <a:xfrm>
            <a:off x="931025" y="5397595"/>
            <a:ext cx="90774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72796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Potenciar la integración de los grupos asociados al MJS, para consolidar su comunión y aporte carismático en la Iglesia.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8"/>
          <p:cNvPicPr preferRelativeResize="0"/>
          <p:nvPr/>
        </p:nvPicPr>
        <p:blipFill rotWithShape="1">
          <a:blip r:embed="rId3">
            <a:alphaModFix/>
          </a:blip>
          <a:srcRect b="1939" l="1242" r="1303" t="181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 txBox="1"/>
          <p:nvPr/>
        </p:nvSpPr>
        <p:spPr>
          <a:xfrm>
            <a:off x="127468" y="308052"/>
            <a:ext cx="959011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Presentación logo</a:t>
            </a:r>
            <a:endParaRPr sz="60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75" name="Google Shape;175;p8"/>
          <p:cNvPicPr preferRelativeResize="0"/>
          <p:nvPr/>
        </p:nvPicPr>
        <p:blipFill rotWithShape="1">
          <a:blip r:embed="rId4">
            <a:alphaModFix/>
          </a:blip>
          <a:srcRect b="0" l="40121" r="3500" t="0"/>
          <a:stretch/>
        </p:blipFill>
        <p:spPr>
          <a:xfrm>
            <a:off x="9867206" y="116378"/>
            <a:ext cx="21031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8"/>
          <p:cNvSpPr txBox="1"/>
          <p:nvPr/>
        </p:nvSpPr>
        <p:spPr>
          <a:xfrm>
            <a:off x="7535862" y="1246149"/>
            <a:ext cx="12333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Felipe Valdés</a:t>
            </a:r>
            <a:endParaRPr b="1"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77" name="Google Shape;177;p8"/>
          <p:cNvPicPr preferRelativeResize="0"/>
          <p:nvPr/>
        </p:nvPicPr>
        <p:blipFill rotWithShape="1">
          <a:blip r:embed="rId5">
            <a:alphaModFix/>
          </a:blip>
          <a:srcRect b="9626" l="18578" r="3825" t="13056"/>
          <a:stretch/>
        </p:blipFill>
        <p:spPr>
          <a:xfrm>
            <a:off x="731520" y="1762299"/>
            <a:ext cx="8503920" cy="476639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78" name="Google Shape;178;p8"/>
          <p:cNvSpPr txBox="1"/>
          <p:nvPr/>
        </p:nvSpPr>
        <p:spPr>
          <a:xfrm>
            <a:off x="6939295" y="6139349"/>
            <a:ext cx="22961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Creado por Francisco Hormazábal</a:t>
            </a:r>
            <a:endParaRPr b="1" sz="14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2024-03-21T12:22:56Z</dcterms:created>
  <dc:creator>pastoraljuvenil@fmachile.org</dc:creator>
</cp:coreProperties>
</file>